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5" r:id="rId9"/>
    <p:sldId id="267" r:id="rId10"/>
    <p:sldId id="268" r:id="rId11"/>
    <p:sldId id="269" r:id="rId12"/>
    <p:sldId id="266" r:id="rId13"/>
    <p:sldId id="271" r:id="rId14"/>
    <p:sldId id="270" r:id="rId15"/>
    <p:sldId id="272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143000"/>
            <a:ext cx="7772400" cy="21558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it-IT" noProof="0" smtClean="0"/>
              <a:t>Fare clic per modificare lo stile del titolo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4478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4400"/>
            </a:lvl1pPr>
          </a:lstStyle>
          <a:p>
            <a:pPr lvl="0"/>
            <a:r>
              <a:rPr lang="it-IT" noProof="0" smtClean="0"/>
              <a:t>Fare clic per modificare lo stile del sottotitolo dello schema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endParaRPr lang="it-IT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84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014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672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631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327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153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364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048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423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561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>
                    <a:alpha val="13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2133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itchFamily="34" charset="0"/>
              </a:defRPr>
            </a:lvl1pPr>
          </a:lstStyle>
          <a:p>
            <a:fld id="{A6F13487-C1CD-4FCE-8784-A3A2EED5DA27}" type="datetimeFigureOut">
              <a:rPr lang="it-IT" smtClean="0"/>
              <a:t>31/08/2012</a:t>
            </a:fld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629400"/>
            <a:ext cx="4876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Verdana" pitchFamily="34" charset="0"/>
              </a:defRPr>
            </a:lvl1pPr>
          </a:lstStyle>
          <a:p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629400"/>
            <a:ext cx="1066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4B59C8B8-6D0F-4316-92B9-74BEFFAF3476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5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23528" y="4221088"/>
            <a:ext cx="8622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Rientra </a:t>
            </a:r>
            <a:r>
              <a:rPr lang="it-IT" sz="2400" dirty="0"/>
              <a:t>nell’economia divina lasciare che il bene e il male esistano l’uno accanto all’altro per un periodo indefinito, ma la separazione avrà certamente luogo alla fine. </a:t>
            </a:r>
            <a:endParaRPr lang="it-IT" sz="2400" dirty="0" smtClean="0"/>
          </a:p>
          <a:p>
            <a:r>
              <a:rPr lang="it-IT" sz="2400" dirty="0" smtClean="0"/>
              <a:t>La </a:t>
            </a:r>
            <a:r>
              <a:rPr lang="it-IT" sz="2400" dirty="0"/>
              <a:t>separazione è un fatto dialettico, che avviene nella storia, non mediante l’elevazione di barriere, ma </a:t>
            </a:r>
            <a:r>
              <a:rPr lang="it-IT" sz="2400" b="1" i="1" dirty="0"/>
              <a:t>in forza della testimonianza che spinge la storia a evolvere nella direzione del regno di Dio</a:t>
            </a:r>
            <a:r>
              <a:rPr lang="it-IT" sz="2400" dirty="0"/>
              <a:t>. </a:t>
            </a:r>
          </a:p>
        </p:txBody>
      </p:sp>
      <p:pic>
        <p:nvPicPr>
          <p:cNvPr id="9220" name="Picture 4" descr="http://2.bp.blogspot.com/-EQf8tdrv3f0/TpMw_6JBz-I/AAAAAAAAIdQ/9QkWZl-s5tI/s1600/vi-etterna_maledetta_fredda_e_gre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272808" cy="3677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9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http://1.bp.blogspot.com/-CAqYDcwTeDY/TmXtKmYHQiI/AAAAAAAAAOU/ktxeBzgBE-A/s1600/parigi%252Brosone%252Bnotre%252Bda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2371"/>
            <a:ext cx="801473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86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1520" y="5013176"/>
            <a:ext cx="8640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/>
              <a:t>“</a:t>
            </a:r>
            <a:r>
              <a:rPr lang="it-IT" sz="2000" b="1" i="1" dirty="0" smtClean="0"/>
              <a:t>Il Signore degli anelli</a:t>
            </a:r>
            <a:r>
              <a:rPr lang="it-IT" sz="2000" dirty="0" smtClean="0"/>
              <a:t>”, è </a:t>
            </a:r>
            <a:r>
              <a:rPr lang="it-IT" sz="2000" dirty="0"/>
              <a:t>un racconto che forse ci insegna a capire il Dio provvidenza e il senso finale delle </a:t>
            </a:r>
            <a:r>
              <a:rPr lang="it-IT" sz="2000" dirty="0" smtClean="0"/>
              <a:t>cose.</a:t>
            </a:r>
          </a:p>
          <a:p>
            <a:r>
              <a:rPr lang="it-IT" sz="2000" dirty="0" smtClean="0"/>
              <a:t>Non si può ridurre a un </a:t>
            </a:r>
            <a:r>
              <a:rPr lang="it-IT" sz="2000" dirty="0"/>
              <a:t>genere </a:t>
            </a:r>
            <a:r>
              <a:rPr lang="it-IT" sz="2000" i="1" dirty="0"/>
              <a:t>fantasy</a:t>
            </a:r>
            <a:r>
              <a:rPr lang="it-IT" sz="2000" dirty="0"/>
              <a:t>, </a:t>
            </a:r>
            <a:r>
              <a:rPr lang="it-IT" sz="2000" dirty="0" smtClean="0"/>
              <a:t>in </a:t>
            </a:r>
            <a:r>
              <a:rPr lang="it-IT" sz="2000" dirty="0"/>
              <a:t>realtà il racconto è una </a:t>
            </a:r>
            <a:r>
              <a:rPr lang="it-IT" sz="2000" i="1" dirty="0"/>
              <a:t>fiaba</a:t>
            </a:r>
            <a:r>
              <a:rPr lang="it-IT" sz="2000" dirty="0"/>
              <a:t>. </a:t>
            </a:r>
            <a:endParaRPr lang="it-IT" sz="2000" dirty="0" smtClean="0"/>
          </a:p>
          <a:p>
            <a:r>
              <a:rPr lang="it-IT" sz="2000" dirty="0" smtClean="0"/>
              <a:t>Solo </a:t>
            </a:r>
            <a:r>
              <a:rPr lang="it-IT" sz="2000" dirty="0"/>
              <a:t>chi ha il coraggio di sognare è in grado di </a:t>
            </a:r>
            <a:r>
              <a:rPr lang="it-IT" sz="2000" dirty="0" smtClean="0"/>
              <a:t>entrare nello spirito della fiaba. </a:t>
            </a:r>
          </a:p>
          <a:p>
            <a:r>
              <a:rPr lang="it-IT" sz="2000" dirty="0"/>
              <a:t>C</a:t>
            </a:r>
            <a:r>
              <a:rPr lang="it-IT" sz="2000" dirty="0" smtClean="0"/>
              <a:t>ome </a:t>
            </a:r>
            <a:r>
              <a:rPr lang="it-IT" sz="2000" dirty="0"/>
              <a:t>tutte le fiabe che si rispettino, ha sempre un aggancio al mondo reale. </a:t>
            </a:r>
          </a:p>
        </p:txBody>
      </p:sp>
      <p:sp>
        <p:nvSpPr>
          <p:cNvPr id="3" name="AutoShape 2" descr="data:image/jpeg;base64,/9j/4AAQSkZJRgABAQAAAQABAAD/2wCEAAkGBhQSEBMUEhQUFRQWFRQUGBYVFR0VFhUVFBQVFBQVFRUXHCYeFxwjGRQUIC8gIycpLC0sFR4xNTAqNSYsLCkBCQoKDgwOGg8PGi0kHyQsLSwtNCosLC8qLCwpLCwsLCwsLCksLC0sLCwsLCwsKiwvLCwwKSwsNCwpLCwsLCksLP/AABEIALQA0AMBIgACEQEDEQH/xAAcAAABBQEBAQAAAAAAAAAAAAAAAwQFBgcCAQj/xAA+EAACAQIDBAgDBQYGAwAAAAABAgADEQQFIRIxQVEGEyIyYXGBkaHB0QdCUnKxFCNDYoKSFTOi4fDxk7LS/8QAGgEAAgMBAQAAAAAAAAAAAAAAAAUCAwQBBv/EAC8RAAIBAwICCQQDAQEAAAAAAAABAgMEESExBRITIjJBUWFxodGBkbHwQuHxUhT/2gAMAwEAAhEDEQA/ANxhCEACEJTs/wCmpLmjhLFtzVN6r+XmfGU1q8KMeabLKdOVR4iWPMs5pUB+8cAnco1Y+SjWQtXpTVf/ACaYUfiqan+0bveRGX5Rrt1CWc6lmNyfUyUuBunm7ji1WbxT0XuMIWsI76iTVa79+q/kvYHwiTYQHvEnzYn9TFXqxMveLZVqk+1Jv6mqMEtkJnCLyHtDqgN2nlp+k8apE2rSKyTwPsM9S9lqMPNz85JK+LXk49D+lpXOui1LM3XcxHrNlG4lDdy+j+clNSjnZL7E+vSIqbVaZHl9D9Y/w+b0n3MAeR0PxlUq5u7CzG/nGxqia4cUqweuq89H7FDtIteBoEJR8Lm1Sn3WNuR1HsZNYPpQp0qC3iNR7bxGlHidGppLqvz2+5lnazjtqT0InRrq4upBHhFIyTTWUZdghCE6AQhCABCEIAEIQgAQhK/0yz/9mo2Q/val1X+Ufef0/UiV1KkacXOWyJQg5yUUQPTvpeQTh6B17rsOJ/AD+vtzjPo3lYVbnfvPnKtlydZXF9bTQMMuygnj7u4lWlmX+DqFNU1yoWepEGqTipUnlOmW3e+4THjBPY9IPynlZ7aDfxPyj9LEC9zYaBRu4X8SYi9AbI7Khr3JZuHiLzmSHP4kWzTqigJsxA0/4Lx++KW7BerBI9B68zyE8phHQbQS63IOihjwW/ESaZ1zYwxCLe63C8zz425xA1wNwv4n6R7gaZdmaoodRy1/pQAw/ZUWm7MrUyD2S+t/AC3xneZLQ7zY0Gao77lJ8hEWqEaGPmZ6dNXRg4c6XXtAryvI+orE7TgjaO8jfzkk8nVI96+ejExdcvG9iQDqF0DEczwUeJjKtiRuVQB7n3M7vsdUkx/hcxZDdWIPh8+csmXdKgbCrp/MN3qJR1eKLXImmjc1KD6j+ncQqUYVN0anTqBgCpBB4idTPsszp6Zuh04qdx9JcMrztKwtub8J+XOegteIU63Vekv3YV1baVPXdEjCEIxMwQhCABCEIAeE23zHek2c/tNepUv2R2E/Iu4+pufWaD08zXqcG4Bs1Q9Uv9XeP9oMyiuLLEXFa2saS9WNLGno6jHnRwdsmXl2so8hKHkVSzesuder+7UxBU7Zs8BN6se0qyjQdobO86AHjaQgqlm2UBY8lFz8JL0sgxLgAIqDm7WPsLmWRt6lXsRbITlFdp4E6+NvuOn6xjWxEm6fQqqe9WUflQn9SJ03QO/8c/8AjH/1NMeF3P8Az7oq/wDRSXeVdcWFcEi4BBI5+Ec1c+pioaiK20b6MQVF9NBaS9f7Oye7X96f0aRuK+zvEjuPSbwuVPxBHxk3w6st4+5Lp6Mu/wDJCnFa74tRziou5zbkdR7GJYnovjKZ7VFiPxJ2x7Lr8JGPjFQ2ZW2hwbs/6d8pnRlHSUfYvTjLZ5LNhc+dn7SBrqV7I2SAeIO4QXGpTsoO017gMboh58ifhKy2blha9hyGg/3hSZm3AnyEq6L6ByIt71Er669kfvKg0BJ3dk74yxOWmxamwqJzXePzLvEZZbijRvtVFVWFmWwcsOWzu945/wAfJIWivVrcXK95vEkfpK0pJ6bFbi1sMw9ouj3kxnmFpdZU27IdNkg6sbC5KDh4yKfK3V9nQmwIAOrA6i30nOdSWSUZZQm111EcYbG3O+zRGquzoSCbcNbeEZ1tNRCLyWYyaBkvSi9krb+DfX6yyAzIsLj76Nv4GWnIOkppkJU1XgeXl9I8s+IuL6Ot9/kXV7X+UC6wnKOCAQbg7jOp6BPItCEIQAzP7TMftYmlSG6mm0fzOfoo95U8SNJK52xr5jiDfTbZQeFqY2flI+vRJBtr5Tx15V57iT8z0NCHLSS8hvl9SzS/ZFSTEBFcm1+BtfTdfzmdU2s0tPR3MdhwL+I85W8RmpNZW5ySbi0jUsJgkpLs01CjwG/zPGLxHC4gOisOI+PGLT2cHFxTjsIHnOoQhCSOBCEIAEa47LKVYWq00cfzKD7HhHUJxpPRnU8bFNzD7M6BucOxotyI6xPZtR6GUrOeiuNw5vUU1KY3tSNxbxXevtNnhMVWxpVNUsPyNVO7qQ31MRwyX1FE251GsPlH9Ots/wARE8KYu3v/ALy+5/0Fw+KubdXU/Gmmv8y7m/WUHMeiFXCXNVr076Oilh/V+H1iG6sKlJc268hhSuIVdNmepm602BSntHi1Q7RPlwElMBiw79YHZhY7VJu0/wDTz894kClSha/bf2UfMzmpnRTSki0/EC7f3HX2i7l5tEi2USbzHBsQlSzXa91I7QtxNt/rEMyw9MIrI177xy0HDfvvGWWZlTJQt1gqh77S9rbF9BYnQyXq5Z1zOVHVvctsFgbjfuGoPhKpZg9TqeNyr1TYx/gsfcWPvPWykvcIykjzFuGpIsJDuCjkHQg2I8RNUWprHeTZonRvpEabbFQ3U/DxEvCOCARqDxmM4PF7Qtx4S79E+kH8KofI8j9I24feum+iqbd3l/X4F1zb8y54lwhCE9ELDHKNRiWqG+yCz3B1ZmLXA99Y3rY5mG+w5LoJxl+MViVIIv8Au1A3LtHViTvJMT2bEjkbe08A1125bnqCPrrYx1g650tvGonOJpxpTq7JmpdaJU1hmr9Dc8DAKTv+DcvWW6YrlmYdWwYd07/DxmrZDnArINe0B7jnHPDLrToZfT4Fl3Rw+dEpCEI8F4QhCABCEIAEIQgATx0BBBAIOhB1B857CAFH6RfZ6pvUwtlbeaX3T+Q/dPhu8pQsThipKsCrDQgixB8RN1kL0i6L08Ut+7VA7LgfBuYii74cp9elo/DuZvoXbXVqbGQZdiOqrI53KwMkcYj06+0hJDHbRhxubix5xvnGTvRcpUWzD2I4EHiI2wua1Keitpe9iAQDzAO4xBODb212aYxT8CcxGZkMWCmnV3OLDZJ3klTuN7G0gsaSzFjqSSSfE749wIbEVgC3adtSeZ4ySoYCktRST1iFmQi1mvbQ7IvprMqapPzLNMFaoViDJzBYzcw3j4xvmWUKjsWdUFzZRdmA4XHD11jDDYjZbQ3F9/OasqosohsbH0bzcVqYBPaA9xJiZn0czI06gI3b/qJpNKoGUEbiLz0XDbrpafJLdfgU3VLkllbMw67UcZVpqAT1rKA266udkx7Uw9xTci213rbgdoi/hD7QsGaWYVCNA+zUHqLH4gzvJ6NSoVdm2qbqysSe7YX15W0M83ew6ObfqOKc+aCfkcZrgwjWF9RfUW37gL79OMg8VRkpXVlazenHThY8ojUp3EqpScUtclmMkfg8Xsmx3GWjI84ai6kHs8DylVxOGimBx2z2W3fpNL160SDjlYZu2V5otZLjfxHzHhHsybJM7aiwIOnA/IzSsqzdK63B7XEfMeE9BZXyqrkn2vz/AH5Ca4t3TeVsP4QhGhkCEIQAIQhAAhCEACEIQAjM9yFMVT2X0Yd1+Kn5jmJkWbZK1CsadXskcd4I4MOYM3CQvSjo6uLpEaCotyjeP4T4GLb2z6Vc8O0vf97jZbXHI+WW34MmwgRGDddqDcbKm9x52lhy7MUZyQERddpzo7XH3QO76Sn47DNScqwIIJBB4EbxH2T4sBrFQwYbNt28jUHgZ5atSysjfGUKZjhSrENv387g6g3kY62MtmZ4Q1Ar7OwdvqiL3ACgKDf4ekgs1wPV1GW97G15yjV7mD1Qvk+L1A5TU+jGN2qezy1Hkf8AnxmNYSpsuJpPRDF9pfHT3m+1qdDcRl3PT7ma4jz02vA4+1DKlanTrEHsHYYjeFbUH3/9pRaePpkUqShhTD3Yk6m9gd24WE2nNMvWvRqUm3OpHkeB9DYzCMdgmpVGRhZlYqfMTXxO3XSKfj+SFnUzDl8Cw4pusZ6WwFKE9XYcPwk8bjUH6yLDc4pgMcxpNT2iGupXXfb7t45xOBZgCbCra7JfUgfetz8IiUeTqv8AfM3rbQZPTvGGJwceLUimhlqbidzkYYPGlDstqssmV5q1MhkJt8RIOthQYjSZqZ03SzKlqtyLjk2TJOkqVgAxAb4H6GTkxbA5jrdTY8uBl0yPpgRZamo+I8jxjm14ljqVvv8APyK69p3wLrCI4bFrUF0II/TzHCLR5GSksoXtY0YQhCdOBCEIAEIQgAQhCAFD+0no1tp+0INRYVAOI3BvTcfTlM2FNkazAg+M+gq1EOpVhdWBBHMHQiYpn1OrhMQ9LauFPZuAeydVIv4RBxKhyS6SOz39f7G9lV5lyPu/BLYeidg3dmZqQIU3JXW+p4DTTzEhauu/Ux5k2LLqS7G/WKSd5a4IVfTWM9k2vwvPPJOMmb0MaqWMvHRWp3Ty19pUK1O9pcujdGyX8Je5dVMqmjRZQ/tEyHdiUUNuWoD7K3yPpL5E69BXUqwurAgg8Qd89jcUFXpuD/WI6NV0pqSMWpB17vVU/wCa4v6akzrB11p1LpetV1twW/E8zHHSno42FrFdShuUbmOR8RIJSVIINiNxnkpUXFuE9x6pppNbD6pQDUzUW4IazKfHcRGq1Y8w2KqVAyqVB71rAFz9Yvist2qVJtEqNcFT2dq24gcJXlReJEnrqhitWdkgxFsFUU2KkW56frOqeFc7rE8gRf2g4rdME2cth+Ii1HGkaN7xuapBsZ11oMks95LRljyvP2pkFWMuuV9LkcAVNDzG71EycNbdHeGxxHGaqNepR1pv6dxnq0I1NzbKVYMLqQRzE7mW5b0hdDcMR5fPnLXl/TEGwcX8V0PtHFHidOWlRcr9hbUs5x7OpZ4Rphs0p1O6wvyOh9jHcZwnGazF5MjTWjCEISRwIQhAAlC+07KaZFOuxZf4ZKqDzZb6j+Yesvsrv2gYbby+vzUK481YfK8zXdPpKMl+6F9vLlqJmaZbi6aI+wToNq7DUkA2At3RrvvfWRhxpZrn/rwE4fHFaHVAasbk8baWHwBjzJMjdyGYEDgOc8jyKOZMfZwPsBhC5EvWWYW3VpzZfYaxjluWBBcybyJNusW4IPidB8LzttDpa0YLxM1aeIuRYoQhPbCMYZ1k6Ymkab+atxVuBEyLN8nehUanUFiPYjgR4TbJF5/kCYqnstow7r8VPzHhF19Z9OuaHaXv5Gu2uOjfLLYxUpaOMNXUG7hnI3DasPXjHua5S9CoUqCx4Hgw5qeIjLqfCeZk2sxloxwlnVDvEN1tUdcpQvaxHju0O8RNg1DaR0uAwIYaajx5Rxh6day7gF3FwLL5Fo5UBEdyTWLghtnur4m/0lHSJafv9E0V3GYo1HZiLXN7CIXkiMtD02emTddSp5cwRI06b5tg4vRFTUlqdrUigqRANFFMlgOYdUsQRH1DHSLAnamRaRLKZZMPmR5yXwfSJ13OR4XuPYyl06to7pYuRWYPMXj0Iyipbo0HD9Lm+8Fb/SY/pdKUO9WHlYzOqeMjujj7bjNMb64h/LPqjPK1pvuNBXpHR5sPNTOj0ho/iP8AafpKbR6QEb1pt5oIqc/B/hUvQH6zQuJ1cd32fyUuzXn9y0v0mpDdtnyX6yJzjPGr0npLT2Q6lSzG5APJRp7mQ5zG/ADyh+2TPU4jcTTWi9F8lsbWEXkZYHotTQ7R7Tc21kzTpqkZHGTg17xY03uaWPa+LlsyTBdXRAPePabzPD0FpW+jeXdbU227iH3bgPTf7S5z0HCbblTqvv0Qtu6n8EEIQj0wBCEIAMM4yWniaexUH5WHeU8wZmee5PiMG1mJNM92ou4+B/CfCa3E6+HV1KuoZSLEEXB9Jgu7GncrL0fj8mmhcypadxh7YgtvJPmZ7TrFTdSQfCW3pL9nLLephO0N5pE6j8h4+R185SDdWKv2GBsQwII8xPN1rWdF4kvgdUqsaqzFkr/iYZSpPVMfvKLBvzAa+oh1exRcV7VAe4V7RB57fDyMjb0/vPfwUfM2h/i/Vj90tj+JjtH23fCZeje0f36l/qdYvJrUlqJtdo22GHa8xbeIpllenTGzXQglg12XgBoOZ1PwkcMUtQN1zvt8G3jyIknhq+3hzTUdbsnaLvoiDlcy2fMo4l4+nuR5Vuhli8SpqMUPZJvu2fhwni1Y5prhmFmYU25oSyn0I0idXCsutMKy/iU7X/XtLIzW2v1IdE9zxb8jPRUjijm3V7HZYMAbgnstfmPlGgpsdT2QdddB6SSfid5cDhK0WSvFMBlqsFZidhjs7QsLeJB4Tl8tftlQSq31424EjeJHpIZxk5gUWvFFxEjlqRVGkmjhIriI6w+tyTYD9eAETp5Q4UE2F7H0IveLKl7Kt7D4niZRKa7gZ1Tj3C5e9WotNRqRcngq8zOstwDPUCr3hwte3ieQEvGW5atFdNWOrNxY/TwmuxtZXM8vsrf4Rkr11TWm4rgsGtKmqLuA9zxJ8TF4QnrUklhCdvOrCEITpwIQhAAhCEACRGe9FaGLH71O1wddHHrx8jJeEjKKksSWSUZOLyjHekH2bYihdqX76n/KO2B4px9LynVLgkG4I3g6ET6TkTnHRXDYr/OpKW/GOy4/qHzi2rw9PWm/ub6V81pNHz6zSZybNEFKpQqnZV9Qw4Hx8Jb84+yBhc4aqGH4Kmh9HGh9QJTMz6I4qh/mUXA/EBtL/ctxFta0njE0MKdxTnsxCvk7julXXmrA/DeJ1+yhKRZntUvog105kjdGC0jzHqbTtaA+8w9NZnw+9+xoXkT2VVL0mcODUBsEJA0567466+42sStO3C2jn8uyfiZXUxKp3Fueba+w3frOKmKZjdiSZS6PM8/6dctCdXHUQQUWohBuO0GHhvE8OaMA+zcdZ3mOpYXuR7yEWoY6V3fZBJNhYDkOQknSit/crH2BwzVXCoLkycwmTr2gxYkabQFkB8zqfQRhldFqJ2yxQ23DvEH9PWTOHwuIxRGwjFeB3KPEsd5lEnUqz5aevoRk1HVjraUUiDqb72bX1HyjvK8I9dl6pbKuhe2yo52P3j4CSWU9BVWzV22z+BdE9Tvb4S006YUAKAANAALADwEZ2vBm+tX28BfWvEtIajfAZalEWQaneeJPjHUIT0kIRhFRisJCxtyeWEIQkjgQhCABCEIAEIQgAQhCABCEIAEIQgBG47o7hq3+ZQpseZUA/wBw1kFjfswwTXIV0/K5t7NeEJVOjCW6RZGrOOzZS886IUaLEK1Q/mIPDwUSAfAqDaEJ526ioyxEc0JOUdSQy/KEYi9/Tz8pfsn6D4dlBJqbuDAfELeEJosaNOp21n1KLqrOPZZYMJ0Zw1LVaS35sNo/6ryUAhCPYwjBYisCuUnLVsIQhJEQhCEACEIQA//Z"/>
          <p:cNvSpPr>
            <a:spLocks noChangeAspect="1" noChangeArrowheads="1"/>
          </p:cNvSpPr>
          <p:nvPr/>
        </p:nvSpPr>
        <p:spPr bwMode="auto">
          <a:xfrm>
            <a:off x="63500" y="-833438"/>
            <a:ext cx="1981200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4" name="Picture 6" descr="http://t3.gstatic.com/images?q=tbn:ANd9GcSNrSp9xMu10jcu_ZyyguPmWAgXoTtLUQ5p9SEj6Mh0qNH0FFVJ&amp;t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77997"/>
            <a:ext cx="6435749" cy="329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upload.wikimedia.org/wikipedia/commons/thumb/b/b7/Unico_Anello.png/260px-Unico_Anell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0" y="442428"/>
            <a:ext cx="24765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87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dn.blogosfere.it/autonovita/images/traffico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714667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jpeg;base64,/9j/4AAQSkZJRgABAQAAAQABAAD/2wCEAAkGBhQSEBMUEhQUFRQWFRQUGBYVFR0VFhUVFBQVFBQVFRUXHCYeFxwjGRQUIC8gIycpLC0sFR4xNTAqNSYsLCkBCQoKDgwOGg8PGi0kHyQsLSwtNCosLC8qLCwpLCwsLCwsLCksLC0sLCwsLCwsKiwvLCwwKSwsNCwpLCwsLCksLP/AABEIALQA0AMBIgACEQEDEQH/xAAcAAABBQEBAQAAAAAAAAAAAAAAAwQFBgcCAQj/xAA+EAACAQIDBAgDBQYGAwAAAAABAgADEQQFIRIxQVEGEyIyYXGBkaHB0QdCUnKxFCNDYoKSFTOi4fDxk7LS/8QAGgEAAgMBAQAAAAAAAAAAAAAAAAUCAwQBBv/EAC8RAAIBAwICCQQDAQEAAAAAAAABAgMEESExBRITIjJBUWFxodGBkbHwQuHxUhT/2gAMAwEAAhEDEQA/ANxhCEACEJTs/wCmpLmjhLFtzVN6r+XmfGU1q8KMeabLKdOVR4iWPMs5pUB+8cAnco1Y+SjWQtXpTVf/ACaYUfiqan+0bveRGX5Rrt1CWc6lmNyfUyUuBunm7ji1WbxT0XuMIWsI76iTVa79+q/kvYHwiTYQHvEnzYn9TFXqxMveLZVqk+1Jv6mqMEtkJnCLyHtDqgN2nlp+k8apE2rSKyTwPsM9S9lqMPNz85JK+LXk49D+lpXOui1LM3XcxHrNlG4lDdy+j+clNSjnZL7E+vSIqbVaZHl9D9Y/w+b0n3MAeR0PxlUq5u7CzG/nGxqia4cUqweuq89H7FDtIteBoEJR8Lm1Sn3WNuR1HsZNYPpQp0qC3iNR7bxGlHidGppLqvz2+5lnazjtqT0InRrq4upBHhFIyTTWUZdghCE6AQhCABCEIAEIQgAQhK/0yz/9mo2Q/val1X+Ufef0/UiV1KkacXOWyJQg5yUUQPTvpeQTh6B17rsOJ/AD+vtzjPo3lYVbnfvPnKtlydZXF9bTQMMuygnj7u4lWlmX+DqFNU1yoWepEGqTipUnlOmW3e+4THjBPY9IPynlZ7aDfxPyj9LEC9zYaBRu4X8SYi9AbI7Khr3JZuHiLzmSHP4kWzTqigJsxA0/4Lx++KW7BerBI9B68zyE8phHQbQS63IOihjwW/ESaZ1zYwxCLe63C8zz425xA1wNwv4n6R7gaZdmaoodRy1/pQAw/ZUWm7MrUyD2S+t/AC3xneZLQ7zY0Gao77lJ8hEWqEaGPmZ6dNXRg4c6XXtAryvI+orE7TgjaO8jfzkk8nVI96+ejExdcvG9iQDqF0DEczwUeJjKtiRuVQB7n3M7vsdUkx/hcxZDdWIPh8+csmXdKgbCrp/MN3qJR1eKLXImmjc1KD6j+ncQqUYVN0anTqBgCpBB4idTPsszp6Zuh04qdx9JcMrztKwtub8J+XOegteIU63Vekv3YV1baVPXdEjCEIxMwQhCABCEIAeE23zHek2c/tNepUv2R2E/Iu4+pufWaD08zXqcG4Bs1Q9Uv9XeP9oMyiuLLEXFa2saS9WNLGno6jHnRwdsmXl2so8hKHkVSzesuder+7UxBU7Zs8BN6se0qyjQdobO86AHjaQgqlm2UBY8lFz8JL0sgxLgAIqDm7WPsLmWRt6lXsRbITlFdp4E6+NvuOn6xjWxEm6fQqqe9WUflQn9SJ03QO/8c/8AjH/1NMeF3P8Az7oq/wDRSXeVdcWFcEi4BBI5+Ec1c+pioaiK20b6MQVF9NBaS9f7Oye7X96f0aRuK+zvEjuPSbwuVPxBHxk3w6st4+5Lp6Mu/wDJCnFa74tRziou5zbkdR7GJYnovjKZ7VFiPxJ2x7Lr8JGPjFQ2ZW2hwbs/6d8pnRlHSUfYvTjLZ5LNhc+dn7SBrqV7I2SAeIO4QXGpTsoO017gMboh58ifhKy2blha9hyGg/3hSZm3AnyEq6L6ByIt71Er669kfvKg0BJ3dk74yxOWmxamwqJzXePzLvEZZbijRvtVFVWFmWwcsOWzu945/wAfJIWivVrcXK95vEkfpK0pJ6bFbi1sMw9ouj3kxnmFpdZU27IdNkg6sbC5KDh4yKfK3V9nQmwIAOrA6i30nOdSWSUZZQm111EcYbG3O+zRGquzoSCbcNbeEZ1tNRCLyWYyaBkvSi9krb+DfX6yyAzIsLj76Nv4GWnIOkppkJU1XgeXl9I8s+IuL6Ot9/kXV7X+UC6wnKOCAQbg7jOp6BPItCEIQAzP7TMftYmlSG6mm0fzOfoo95U8SNJK52xr5jiDfTbZQeFqY2flI+vRJBtr5Tx15V57iT8z0NCHLSS8hvl9SzS/ZFSTEBFcm1+BtfTdfzmdU2s0tPR3MdhwL+I85W8RmpNZW5ySbi0jUsJgkpLs01CjwG/zPGLxHC4gOisOI+PGLT2cHFxTjsIHnOoQhCSOBCEIAEa47LKVYWq00cfzKD7HhHUJxpPRnU8bFNzD7M6BucOxotyI6xPZtR6GUrOeiuNw5vUU1KY3tSNxbxXevtNnhMVWxpVNUsPyNVO7qQ31MRwyX1FE251GsPlH9Ots/wARE8KYu3v/ALy+5/0Fw+KubdXU/Gmmv8y7m/WUHMeiFXCXNVr076Oilh/V+H1iG6sKlJc268hhSuIVdNmepm602BSntHi1Q7RPlwElMBiw79YHZhY7VJu0/wDTz894kClSha/bf2UfMzmpnRTSki0/EC7f3HX2i7l5tEi2USbzHBsQlSzXa91I7QtxNt/rEMyw9MIrI177xy0HDfvvGWWZlTJQt1gqh77S9rbF9BYnQyXq5Z1zOVHVvctsFgbjfuGoPhKpZg9TqeNyr1TYx/gsfcWPvPWykvcIykjzFuGpIsJDuCjkHQg2I8RNUWprHeTZonRvpEabbFQ3U/DxEvCOCARqDxmM4PF7Qtx4S79E+kH8KofI8j9I24feum+iqbd3l/X4F1zb8y54lwhCE9ELDHKNRiWqG+yCz3B1ZmLXA99Y3rY5mG+w5LoJxl+MViVIIv8Au1A3LtHViTvJMT2bEjkbe08A1125bnqCPrrYx1g650tvGonOJpxpTq7JmpdaJU1hmr9Dc8DAKTv+DcvWW6YrlmYdWwYd07/DxmrZDnArINe0B7jnHPDLrToZfT4Fl3Rw+dEpCEI8F4QhCABCEIAEIQgATx0BBBAIOhB1B857CAFH6RfZ6pvUwtlbeaX3T+Q/dPhu8pQsThipKsCrDQgixB8RN1kL0i6L08Ut+7VA7LgfBuYii74cp9elo/DuZvoXbXVqbGQZdiOqrI53KwMkcYj06+0hJDHbRhxubix5xvnGTvRcpUWzD2I4EHiI2wua1Keitpe9iAQDzAO4xBODb212aYxT8CcxGZkMWCmnV3OLDZJ3klTuN7G0gsaSzFjqSSSfE749wIbEVgC3adtSeZ4ySoYCktRST1iFmQi1mvbQ7IvprMqapPzLNMFaoViDJzBYzcw3j4xvmWUKjsWdUFzZRdmA4XHD11jDDYjZbQ3F9/OasqosohsbH0bzcVqYBPaA9xJiZn0czI06gI3b/qJpNKoGUEbiLz0XDbrpafJLdfgU3VLkllbMw67UcZVpqAT1rKA266udkx7Uw9xTci213rbgdoi/hD7QsGaWYVCNA+zUHqLH4gzvJ6NSoVdm2qbqysSe7YX15W0M83ew6ObfqOKc+aCfkcZrgwjWF9RfUW37gL79OMg8VRkpXVlazenHThY8ojUp3EqpScUtclmMkfg8Xsmx3GWjI84ai6kHs8DylVxOGimBx2z2W3fpNL160SDjlYZu2V5otZLjfxHzHhHsybJM7aiwIOnA/IzSsqzdK63B7XEfMeE9BZXyqrkn2vz/AH5Ca4t3TeVsP4QhGhkCEIQAIQhAAhCEACEIQAjM9yFMVT2X0Yd1+Kn5jmJkWbZK1CsadXskcd4I4MOYM3CQvSjo6uLpEaCotyjeP4T4GLb2z6Vc8O0vf97jZbXHI+WW34MmwgRGDddqDcbKm9x52lhy7MUZyQERddpzo7XH3QO76Sn47DNScqwIIJBB4EbxH2T4sBrFQwYbNt28jUHgZ5atSysjfGUKZjhSrENv387g6g3kY62MtmZ4Q1Ar7OwdvqiL3ACgKDf4ekgs1wPV1GW97G15yjV7mD1Qvk+L1A5TU+jGN2qezy1Hkf8AnxmNYSpsuJpPRDF9pfHT3m+1qdDcRl3PT7ma4jz02vA4+1DKlanTrEHsHYYjeFbUH3/9pRaePpkUqShhTD3Yk6m9gd24WE2nNMvWvRqUm3OpHkeB9DYzCMdgmpVGRhZlYqfMTXxO3XSKfj+SFnUzDl8Cw4pusZ6WwFKE9XYcPwk8bjUH6yLDc4pgMcxpNT2iGupXXfb7t45xOBZgCbCra7JfUgfetz8IiUeTqv8AfM3rbQZPTvGGJwceLUimhlqbidzkYYPGlDstqssmV5q1MhkJt8RIOthQYjSZqZ03SzKlqtyLjk2TJOkqVgAxAb4H6GTkxbA5jrdTY8uBl0yPpgRZamo+I8jxjm14ljqVvv8APyK69p3wLrCI4bFrUF0II/TzHCLR5GSksoXtY0YQhCdOBCEIAEIQgAQhCAFD+0no1tp+0INRYVAOI3BvTcfTlM2FNkazAg+M+gq1EOpVhdWBBHMHQiYpn1OrhMQ9LauFPZuAeydVIv4RBxKhyS6SOz39f7G9lV5lyPu/BLYeidg3dmZqQIU3JXW+p4DTTzEhauu/Ux5k2LLqS7G/WKSd5a4IVfTWM9k2vwvPPJOMmb0MaqWMvHRWp3Ty19pUK1O9pcujdGyX8Je5dVMqmjRZQ/tEyHdiUUNuWoD7K3yPpL5E69BXUqwurAgg8Qd89jcUFXpuD/WI6NV0pqSMWpB17vVU/wCa4v6akzrB11p1LpetV1twW/E8zHHSno42FrFdShuUbmOR8RIJSVIINiNxnkpUXFuE9x6pppNbD6pQDUzUW4IazKfHcRGq1Y8w2KqVAyqVB71rAFz9Yvist2qVJtEqNcFT2dq24gcJXlReJEnrqhitWdkgxFsFUU2KkW56frOqeFc7rE8gRf2g4rdME2cth+Ii1HGkaN7xuapBsZ11oMks95LRljyvP2pkFWMuuV9LkcAVNDzG71EycNbdHeGxxHGaqNepR1pv6dxnq0I1NzbKVYMLqQRzE7mW5b0hdDcMR5fPnLXl/TEGwcX8V0PtHFHidOWlRcr9hbUs5x7OpZ4Rphs0p1O6wvyOh9jHcZwnGazF5MjTWjCEISRwIQhAAlC+07KaZFOuxZf4ZKqDzZb6j+Yesvsrv2gYbby+vzUK481YfK8zXdPpKMl+6F9vLlqJmaZbi6aI+wToNq7DUkA2At3RrvvfWRhxpZrn/rwE4fHFaHVAasbk8baWHwBjzJMjdyGYEDgOc8jyKOZMfZwPsBhC5EvWWYW3VpzZfYaxjluWBBcybyJNusW4IPidB8LzttDpa0YLxM1aeIuRYoQhPbCMYZ1k6Ymkab+atxVuBEyLN8nehUanUFiPYjgR4TbJF5/kCYqnstow7r8VPzHhF19Z9OuaHaXv5Gu2uOjfLLYxUpaOMNXUG7hnI3DasPXjHua5S9CoUqCx4Hgw5qeIjLqfCeZk2sxloxwlnVDvEN1tUdcpQvaxHju0O8RNg1DaR0uAwIYaajx5Rxh6day7gF3FwLL5Fo5UBEdyTWLghtnur4m/0lHSJafv9E0V3GYo1HZiLXN7CIXkiMtD02emTddSp5cwRI06b5tg4vRFTUlqdrUigqRANFFMlgOYdUsQRH1DHSLAnamRaRLKZZMPmR5yXwfSJ13OR4XuPYyl06to7pYuRWYPMXj0Iyipbo0HD9Lm+8Fb/SY/pdKUO9WHlYzOqeMjujj7bjNMb64h/LPqjPK1pvuNBXpHR5sPNTOj0ho/iP8AafpKbR6QEb1pt5oIqc/B/hUvQH6zQuJ1cd32fyUuzXn9y0v0mpDdtnyX6yJzjPGr0npLT2Q6lSzG5APJRp7mQ5zG/ADyh+2TPU4jcTTWi9F8lsbWEXkZYHotTQ7R7Tc21kzTpqkZHGTg17xY03uaWPa+LlsyTBdXRAPePabzPD0FpW+jeXdbU227iH3bgPTf7S5z0HCbblTqvv0Qtu6n8EEIQj0wBCEIAMM4yWniaexUH5WHeU8wZmee5PiMG1mJNM92ou4+B/CfCa3E6+HV1KuoZSLEEXB9Jgu7GncrL0fj8mmhcypadxh7YgtvJPmZ7TrFTdSQfCW3pL9nLLephO0N5pE6j8h4+R185SDdWKv2GBsQwII8xPN1rWdF4kvgdUqsaqzFkr/iYZSpPVMfvKLBvzAa+oh1exRcV7VAe4V7RB57fDyMjb0/vPfwUfM2h/i/Vj90tj+JjtH23fCZeje0f36l/qdYvJrUlqJtdo22GHa8xbeIpllenTGzXQglg12XgBoOZ1PwkcMUtQN1zvt8G3jyIknhq+3hzTUdbsnaLvoiDlcy2fMo4l4+nuR5Vuhli8SpqMUPZJvu2fhwni1Y5prhmFmYU25oSyn0I0idXCsutMKy/iU7X/XtLIzW2v1IdE9zxb8jPRUjijm3V7HZYMAbgnstfmPlGgpsdT2QdddB6SSfid5cDhK0WSvFMBlqsFZidhjs7QsLeJB4Tl8tftlQSq31424EjeJHpIZxk5gUWvFFxEjlqRVGkmjhIriI6w+tyTYD9eAETp5Q4UE2F7H0IveLKl7Kt7D4niZRKa7gZ1Tj3C5e9WotNRqRcngq8zOstwDPUCr3hwte3ieQEvGW5atFdNWOrNxY/TwmuxtZXM8vsrf4Rkr11TWm4rgsGtKmqLuA9zxJ8TF4QnrUklhCdvOrCEITpwIQhAAhCEACRGe9FaGLH71O1wddHHrx8jJeEjKKksSWSUZOLyjHekH2bYihdqX76n/KO2B4px9LynVLgkG4I3g6ET6TkTnHRXDYr/OpKW/GOy4/qHzi2rw9PWm/ub6V81pNHz6zSZybNEFKpQqnZV9Qw4Hx8Jb84+yBhc4aqGH4Kmh9HGh9QJTMz6I4qh/mUXA/EBtL/ctxFta0njE0MKdxTnsxCvk7julXXmrA/DeJ1+yhKRZntUvog105kjdGC0jzHqbTtaA+8w9NZnw+9+xoXkT2VVL0mcODUBsEJA0567466+42sStO3C2jn8uyfiZXUxKp3Fueba+w3frOKmKZjdiSZS6PM8/6dctCdXHUQQUWohBuO0GHhvE8OaMA+zcdZ3mOpYXuR7yEWoY6V3fZBJNhYDkOQknSit/crH2BwzVXCoLkycwmTr2gxYkabQFkB8zqfQRhldFqJ2yxQ23DvEH9PWTOHwuIxRGwjFeB3KPEsd5lEnUqz5aevoRk1HVjraUUiDqb72bX1HyjvK8I9dl6pbKuhe2yo52P3j4CSWU9BVWzV22z+BdE9Tvb4S006YUAKAANAALADwEZ2vBm+tX28BfWvEtIajfAZalEWQaneeJPjHUIT0kIRhFRisJCxtyeWEIQkjgQhCABCEIAEIQgAQhCABCEIAEIQgBG47o7hq3+ZQpseZUA/wBw1kFjfswwTXIV0/K5t7NeEJVOjCW6RZGrOOzZS886IUaLEK1Q/mIPDwUSAfAqDaEJ526ioyxEc0JOUdSQy/KEYi9/Tz8pfsn6D4dlBJqbuDAfELeEJosaNOp21n1KLqrOPZZYMJ0Zw1LVaS35sNo/6ryUAhCPYwjBYisCuUnLVsIQhJEQhCEACEIQA//Z"/>
          <p:cNvSpPr>
            <a:spLocks noChangeAspect="1" noChangeArrowheads="1"/>
          </p:cNvSpPr>
          <p:nvPr/>
        </p:nvSpPr>
        <p:spPr bwMode="auto">
          <a:xfrm>
            <a:off x="63500" y="-833438"/>
            <a:ext cx="1981200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72" name="Picture 4" descr="http://upload.wikimedia.org/wikipedia/commons/thumb/b/b7/Unico_Anello.png/260px-Unico_Anell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0" y="442428"/>
            <a:ext cx="24765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81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universitinforma.it/wp-content/uploads/2012/04/sicurezza-lavo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2520280" cy="189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cdn.medicinalive.com/wp-content/uploads/2009/02/malato-al-lavor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12776"/>
            <a:ext cx="1889535" cy="1419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michelecimino.it/wp-content/uploads/2012/04/famigli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2"/>
          <a:stretch/>
        </p:blipFill>
        <p:spPr bwMode="auto">
          <a:xfrm>
            <a:off x="3923929" y="2996953"/>
            <a:ext cx="2389072" cy="1539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adnkronos.com/IGN/Assets/Imgs/D/diplomazia_bandiere_web--400x3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" r="56175" b="502"/>
          <a:stretch/>
        </p:blipFill>
        <p:spPr bwMode="auto">
          <a:xfrm>
            <a:off x="6432412" y="3022849"/>
            <a:ext cx="1669722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www.villalamassa.com/images/slideshow/big/activitylife_sport_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74" y="4384473"/>
            <a:ext cx="2506484" cy="149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://t2.gstatic.com/images?q=tbn:ANd9GcTud6dV7bErSp3LWoOTGjhTCfJ4Wp38NbUuwPeyfqowxqGWL7Ia&amp;t=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2" b="13670"/>
          <a:stretch/>
        </p:blipFill>
        <p:spPr bwMode="auto">
          <a:xfrm>
            <a:off x="3923929" y="4653137"/>
            <a:ext cx="2380978" cy="1229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http://www.mufoco.org/wp-content/uploads/2011/10/cultura_dove_se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238969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cdn.blogosfere.it/autonovita/images/traffico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7146675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91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446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97777" y="332656"/>
            <a:ext cx="815319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it-IT" sz="4000" dirty="0" smtClean="0">
              <a:latin typeface="Channel Slanted 1" pitchFamily="2" charset="0"/>
            </a:endParaRPr>
          </a:p>
          <a:p>
            <a:r>
              <a:rPr lang="it-IT" sz="4000" dirty="0" smtClean="0">
                <a:latin typeface="Channel Slanted 1" pitchFamily="2" charset="0"/>
              </a:rPr>
              <a:t>Il grano e la zizzania. </a:t>
            </a:r>
            <a:endParaRPr lang="it-IT" sz="4000" dirty="0">
              <a:latin typeface="Channel Slanted 1" pitchFamily="2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95536" y="6102314"/>
            <a:ext cx="1845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latin typeface="Arial" pitchFamily="34" charset="0"/>
                <a:cs typeface="Arial" pitchFamily="34" charset="0"/>
              </a:rPr>
              <a:t>Mt 13,24-30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patronatosanvincenzo.myblog.it/media/01/01/697202357.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85930"/>
            <a:ext cx="6384032" cy="47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antodeimiracoli.org/sites/default/files/coraggioesperanz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2593822" cy="3468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98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donbosco-torino.it/image/06/06-1/04-Parabola_Zizzan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" t="1785" r="2065" b="1891"/>
          <a:stretch/>
        </p:blipFill>
        <p:spPr bwMode="auto">
          <a:xfrm>
            <a:off x="4716016" y="494999"/>
            <a:ext cx="4032448" cy="6066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251520" y="482423"/>
            <a:ext cx="4176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smtClean="0">
                <a:latin typeface="Arial" pitchFamily="34" charset="0"/>
                <a:cs typeface="Arial" pitchFamily="34" charset="0"/>
              </a:rPr>
              <a:t>«Il regno dei cieli è simile a un uomo che ha seminato del buon seme nel suo campo. Ma, mentre tutti dormivano, venne il suo nemico, seminò della zizzania in mezzo al grano e se ne andò.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6260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422758" y="266122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400" b="1" dirty="0" smtClean="0">
                <a:latin typeface="Arial" pitchFamily="34" charset="0"/>
                <a:cs typeface="Arial" pitchFamily="34" charset="0"/>
              </a:rPr>
              <a:t>Quando poi lo stelo crebbe e fece frutto, spuntò anche la zizzania. Allora i servi andarono dal padrone di casa e gli dissero: “Signore, non hai seminato del buon seme nel tuo campo? Da dove viene la zizzania?”. Ed egli rispose loro: “Un nemico ha fatto questo!”. </a:t>
            </a:r>
            <a:endParaRPr lang="it-IT" sz="24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" y="332656"/>
            <a:ext cx="3686444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763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23528" y="188640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400" b="1" dirty="0" smtClean="0">
                <a:latin typeface="Arial" pitchFamily="34" charset="0"/>
                <a:cs typeface="Arial" pitchFamily="34" charset="0"/>
              </a:rPr>
              <a:t>E i servi gli dissero: “Vuoi che andiamo a raccoglierla?”. “No, rispose, perché non succeda che, raccogliendo la zizzania, con essa sradichiate anche il grano. Lasciate che l’una e l’altro crescano insieme fino alla mietitura e al momento della mietitura dirò ai mietitori: Raccogliete prima la zizzania e legatela in fasci per bruciarla; il grano invece </a:t>
            </a:r>
            <a:r>
              <a:rPr lang="it-IT" sz="2400" b="1" dirty="0" err="1" smtClean="0">
                <a:latin typeface="Arial" pitchFamily="34" charset="0"/>
                <a:cs typeface="Arial" pitchFamily="34" charset="0"/>
              </a:rPr>
              <a:t>riponètelo</a:t>
            </a:r>
            <a:r>
              <a:rPr lang="it-IT" sz="2400" b="1" dirty="0" smtClean="0">
                <a:latin typeface="Arial" pitchFamily="34" charset="0"/>
                <a:cs typeface="Arial" pitchFamily="34" charset="0"/>
              </a:rPr>
              <a:t> nel mio granaio”». </a:t>
            </a:r>
            <a:endParaRPr lang="it-IT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cantalavita.files.wordpress.com/2008/07/grano1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943350" cy="5019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44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kyrieeleison.eu/ora_religione/botanica/van_gogh_fie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5638"/>
            <a:ext cx="7553300" cy="600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7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076056" y="188640"/>
            <a:ext cx="382132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/>
              <a:t>Paolo </a:t>
            </a:r>
            <a:r>
              <a:rPr lang="it-IT" sz="2400" dirty="0"/>
              <a:t>VI a proposito di questa pagina del Vangelo, diceva che era la più difficile da vivere: </a:t>
            </a:r>
            <a:r>
              <a:rPr lang="it-IT" sz="2400" b="1" i="1" dirty="0"/>
              <a:t>accettare cioè, che il male cresca accanto al bene. </a:t>
            </a:r>
            <a:endParaRPr lang="it-IT" sz="2400" b="1" i="1" dirty="0" smtClean="0"/>
          </a:p>
          <a:p>
            <a:endParaRPr lang="it-IT" sz="2400" b="1" i="1" dirty="0" smtClean="0"/>
          </a:p>
          <a:p>
            <a:r>
              <a:rPr lang="it-IT" sz="2400" b="1" dirty="0" smtClean="0"/>
              <a:t>Tutti </a:t>
            </a:r>
            <a:r>
              <a:rPr lang="it-IT" sz="2400" b="1" dirty="0"/>
              <a:t>facciamo fatica ad accettare che il male, di qualunque natura sia, entri nella nostra vita. </a:t>
            </a:r>
            <a:endParaRPr lang="it-IT" sz="2400" b="1" dirty="0" smtClean="0"/>
          </a:p>
          <a:p>
            <a:endParaRPr lang="it-IT" sz="2400" b="1" dirty="0" smtClean="0"/>
          </a:p>
          <a:p>
            <a:r>
              <a:rPr lang="it-IT" sz="2400" dirty="0" smtClean="0"/>
              <a:t>Anzi </a:t>
            </a:r>
            <a:r>
              <a:rPr lang="it-IT" sz="2400" dirty="0"/>
              <a:t>appena lo si intravede all’orizzonte, ecco che corriamo al riparo o se ci è concesso, interveniamo per estirparlo. </a:t>
            </a:r>
          </a:p>
        </p:txBody>
      </p:sp>
      <p:pic>
        <p:nvPicPr>
          <p:cNvPr id="5122" name="Picture 2" descr="http://www.betaniachiesaevangelica.it/joomla/images/stories/bambini/spigh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77594"/>
            <a:ext cx="4464496" cy="3690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04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860032" y="260648"/>
            <a:ext cx="3960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/>
              <a:t>L</a:t>
            </a:r>
            <a:r>
              <a:rPr lang="it-IT" sz="2400" dirty="0" smtClean="0"/>
              <a:t>a </a:t>
            </a:r>
            <a:r>
              <a:rPr lang="it-IT" sz="2400" dirty="0"/>
              <a:t>prospettiva della </a:t>
            </a:r>
            <a:r>
              <a:rPr lang="it-IT" sz="2400" dirty="0" smtClean="0"/>
              <a:t>parabola è diversa. </a:t>
            </a:r>
          </a:p>
          <a:p>
            <a:r>
              <a:rPr lang="it-IT" sz="2400" dirty="0" smtClean="0"/>
              <a:t>Il </a:t>
            </a:r>
            <a:r>
              <a:rPr lang="it-IT" sz="2400" dirty="0"/>
              <a:t>campo </a:t>
            </a:r>
            <a:r>
              <a:rPr lang="it-IT" sz="2400" dirty="0" smtClean="0"/>
              <a:t>seminato e guastato è </a:t>
            </a:r>
            <a:r>
              <a:rPr lang="it-IT" sz="2400" dirty="0"/>
              <a:t>il campo del </a:t>
            </a:r>
            <a:r>
              <a:rPr lang="it-IT" sz="2400" dirty="0" smtClean="0"/>
              <a:t>Signore.</a:t>
            </a:r>
          </a:p>
          <a:p>
            <a:r>
              <a:rPr lang="it-IT" sz="2400" dirty="0" smtClean="0"/>
              <a:t>Non </a:t>
            </a:r>
            <a:r>
              <a:rPr lang="it-IT" sz="2400" dirty="0"/>
              <a:t>possiamo </a:t>
            </a:r>
            <a:r>
              <a:rPr lang="it-IT" sz="2400" dirty="0" smtClean="0"/>
              <a:t>agire </a:t>
            </a:r>
            <a:r>
              <a:rPr lang="it-IT" sz="2400" dirty="0"/>
              <a:t>di testa </a:t>
            </a:r>
            <a:r>
              <a:rPr lang="it-IT" sz="2400" dirty="0" smtClean="0"/>
              <a:t>nostra, ma seguire la volontà del padrone. </a:t>
            </a:r>
          </a:p>
          <a:p>
            <a:endParaRPr lang="it-IT" sz="2400" dirty="0" smtClean="0"/>
          </a:p>
          <a:p>
            <a:r>
              <a:rPr lang="it-IT" sz="2400" dirty="0" smtClean="0"/>
              <a:t>Agendo di testa nostra c’è il rischio di </a:t>
            </a:r>
            <a:r>
              <a:rPr lang="it-IT" sz="2400" i="1" dirty="0" smtClean="0"/>
              <a:t>buttare via il bambino insieme all’acqua sporca</a:t>
            </a:r>
            <a:r>
              <a:rPr lang="it-IT" sz="2400" dirty="0" smtClean="0"/>
              <a:t>.</a:t>
            </a:r>
            <a:endParaRPr lang="it-IT" sz="2400" dirty="0"/>
          </a:p>
        </p:txBody>
      </p:sp>
      <p:pic>
        <p:nvPicPr>
          <p:cNvPr id="6146" name="Picture 2" descr="http://www.carminesciacca.it/wp-content/uploads/2012/07/campi-di-grano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6" r="4317"/>
          <a:stretch/>
        </p:blipFill>
        <p:spPr bwMode="auto">
          <a:xfrm>
            <a:off x="251519" y="260648"/>
            <a:ext cx="4608513" cy="6480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09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851920" y="2636912"/>
            <a:ext cx="50943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/>
              <a:t>La chiesa non va immaginata come una comunità di perfetti che si separa dal mondo, ma come una realtà radicata nel mondo, dove convivono insieme buoni e malvagi. </a:t>
            </a:r>
            <a:endParaRPr lang="it-IT" sz="2400" dirty="0" smtClean="0"/>
          </a:p>
          <a:p>
            <a:r>
              <a:rPr lang="it-IT" sz="2400" dirty="0" smtClean="0"/>
              <a:t>Anzi</a:t>
            </a:r>
            <a:r>
              <a:rPr lang="it-IT" sz="2400" dirty="0"/>
              <a:t>, neppure al suo interno è possibile tracciare una linea di demarcazione tra i due gruppi, perché il bene e il male coesistono in ogni raggruppamento umano come in ogni singolo individuo, anche se credente. </a:t>
            </a:r>
          </a:p>
        </p:txBody>
      </p:sp>
      <p:pic>
        <p:nvPicPr>
          <p:cNvPr id="8194" name="Picture 2" descr="https://raggioindaco.files.wordpress.com/2012/05/adamoeva_michelange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10" y="332656"/>
            <a:ext cx="3553594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80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imavera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a di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primavera</Template>
  <TotalTime>120</TotalTime>
  <Words>508</Words>
  <Application>Microsoft Office PowerPoint</Application>
  <PresentationFormat>Presentazione su schermo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primavera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don Luciano</dc:creator>
  <cp:lastModifiedBy>don Luciano</cp:lastModifiedBy>
  <cp:revision>15</cp:revision>
  <dcterms:created xsi:type="dcterms:W3CDTF">2012-08-31T08:12:07Z</dcterms:created>
  <dcterms:modified xsi:type="dcterms:W3CDTF">2012-08-31T10:14:58Z</dcterms:modified>
</cp:coreProperties>
</file>